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artel 1 Heavy" charset="1" panose="00000A00000000000000"/>
      <p:regular r:id="rId24"/>
    </p:embeddedFont>
    <p:embeddedFont>
      <p:font typeface="Martel 1 Bold" charset="1" panose="00000800000000000000"/>
      <p:regular r:id="rId25"/>
    </p:embeddedFont>
    <p:embeddedFont>
      <p:font typeface="Montserrat Bold" charset="1" panose="00000800000000000000"/>
      <p:regular r:id="rId26"/>
    </p:embeddedFont>
    <p:embeddedFont>
      <p:font typeface="Martel 2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4897" y="1255395"/>
            <a:ext cx="6549954" cy="8229600"/>
            <a:chOff x="0" y="0"/>
            <a:chExt cx="582988" cy="732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2988" cy="732487"/>
            </a:xfrm>
            <a:custGeom>
              <a:avLst/>
              <a:gdLst/>
              <a:ahLst/>
              <a:cxnLst/>
              <a:rect r="r" b="b" t="t" l="l"/>
              <a:pathLst>
                <a:path h="732487" w="582988">
                  <a:moveTo>
                    <a:pt x="0" y="0"/>
                  </a:moveTo>
                  <a:lnTo>
                    <a:pt x="582988" y="0"/>
                  </a:lnTo>
                  <a:lnTo>
                    <a:pt x="582988" y="732487"/>
                  </a:lnTo>
                  <a:lnTo>
                    <a:pt x="0" y="732487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2988" cy="77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51724" y="2245853"/>
            <a:ext cx="6216300" cy="6380219"/>
          </a:xfrm>
          <a:custGeom>
            <a:avLst/>
            <a:gdLst/>
            <a:ahLst/>
            <a:cxnLst/>
            <a:rect r="r" b="b" t="t" l="l"/>
            <a:pathLst>
              <a:path h="6380219" w="6216300">
                <a:moveTo>
                  <a:pt x="0" y="0"/>
                </a:moveTo>
                <a:lnTo>
                  <a:pt x="6216300" y="0"/>
                </a:lnTo>
                <a:lnTo>
                  <a:pt x="6216300" y="6380219"/>
                </a:lnTo>
                <a:lnTo>
                  <a:pt x="0" y="638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1313815" cy="2941029"/>
          </a:xfrm>
          <a:custGeom>
            <a:avLst/>
            <a:gdLst/>
            <a:ahLst/>
            <a:cxnLst/>
            <a:rect r="r" b="b" t="t" l="l"/>
            <a:pathLst>
              <a:path h="2941029" w="11313815">
                <a:moveTo>
                  <a:pt x="0" y="0"/>
                </a:moveTo>
                <a:lnTo>
                  <a:pt x="11313815" y="0"/>
                </a:lnTo>
                <a:lnTo>
                  <a:pt x="11313815" y="2941029"/>
                </a:lnTo>
                <a:lnTo>
                  <a:pt x="0" y="294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3927" y="2769528"/>
            <a:ext cx="10459414" cy="233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3"/>
              </a:lnSpc>
            </a:pPr>
            <a:r>
              <a:rPr lang="en-US" sz="6709">
                <a:solidFill>
                  <a:srgbClr val="FBF6F1"/>
                </a:solidFill>
                <a:latin typeface="Martel 1 Heavy"/>
              </a:rPr>
              <a:t>Programa Municipal de Educação Ambiental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535" y="6127358"/>
            <a:ext cx="10356197" cy="63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</a:pPr>
            <a:r>
              <a:rPr lang="en-US" sz="4799">
                <a:solidFill>
                  <a:srgbClr val="FBF6F1"/>
                </a:solidFill>
                <a:latin typeface="Martel 1 Bold"/>
              </a:rPr>
              <a:t>PROMEA - DUQUE DE CAXIAS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4924" y="7907887"/>
            <a:ext cx="6301332" cy="71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5"/>
              </a:lnSpc>
            </a:pPr>
            <a:r>
              <a:rPr lang="en-US" sz="4500" spc="22">
                <a:solidFill>
                  <a:srgbClr val="000000"/>
                </a:solidFill>
                <a:latin typeface="Montserrat Bold"/>
              </a:rPr>
              <a:t>FASE DIAGNÓSTICO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98925" y="2788641"/>
            <a:ext cx="11156321" cy="6275431"/>
          </a:xfrm>
          <a:custGeom>
            <a:avLst/>
            <a:gdLst/>
            <a:ahLst/>
            <a:cxnLst/>
            <a:rect r="r" b="b" t="t" l="l"/>
            <a:pathLst>
              <a:path h="6275431" w="11156321">
                <a:moveTo>
                  <a:pt x="0" y="0"/>
                </a:moveTo>
                <a:lnTo>
                  <a:pt x="11156322" y="0"/>
                </a:lnTo>
                <a:lnTo>
                  <a:pt x="11156322" y="6275430"/>
                </a:lnTo>
                <a:lnTo>
                  <a:pt x="0" y="6275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3ª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4552" y="1235329"/>
            <a:ext cx="7873752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SEST/SENAT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(07/05/2024)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312847" y="712843"/>
            <a:ext cx="7005809" cy="10085106"/>
          </a:xfrm>
          <a:custGeom>
            <a:avLst/>
            <a:gdLst/>
            <a:ahLst/>
            <a:cxnLst/>
            <a:rect r="r" b="b" t="t" l="l"/>
            <a:pathLst>
              <a:path h="10085106" w="7005809">
                <a:moveTo>
                  <a:pt x="0" y="0"/>
                </a:moveTo>
                <a:lnTo>
                  <a:pt x="7005809" y="0"/>
                </a:lnTo>
                <a:lnTo>
                  <a:pt x="7005809" y="10085106"/>
                </a:lnTo>
                <a:lnTo>
                  <a:pt x="0" y="1008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3ª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4552" y="1235329"/>
            <a:ext cx="7873752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SEST/SENAT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(07/05/2024)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243128" y="913835"/>
            <a:ext cx="6852409" cy="9836522"/>
          </a:xfrm>
          <a:custGeom>
            <a:avLst/>
            <a:gdLst/>
            <a:ahLst/>
            <a:cxnLst/>
            <a:rect r="r" b="b" t="t" l="l"/>
            <a:pathLst>
              <a:path h="9836522" w="6852409">
                <a:moveTo>
                  <a:pt x="0" y="0"/>
                </a:moveTo>
                <a:lnTo>
                  <a:pt x="6852409" y="0"/>
                </a:lnTo>
                <a:lnTo>
                  <a:pt x="6852409" y="9836522"/>
                </a:lnTo>
                <a:lnTo>
                  <a:pt x="0" y="9836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3ª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4552" y="1235329"/>
            <a:ext cx="7873752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SEST/SENAT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(07/05/2024)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8848" y="2677930"/>
            <a:ext cx="11056001" cy="6219001"/>
          </a:xfrm>
          <a:custGeom>
            <a:avLst/>
            <a:gdLst/>
            <a:ahLst/>
            <a:cxnLst/>
            <a:rect r="r" b="b" t="t" l="l"/>
            <a:pathLst>
              <a:path h="6219001" w="11056001">
                <a:moveTo>
                  <a:pt x="0" y="0"/>
                </a:moveTo>
                <a:lnTo>
                  <a:pt x="11056001" y="0"/>
                </a:lnTo>
                <a:lnTo>
                  <a:pt x="11056001" y="6219001"/>
                </a:lnTo>
                <a:lnTo>
                  <a:pt x="0" y="6219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4ª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9630" y="1235329"/>
            <a:ext cx="7823597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Projeto Educ 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(21/05/2024)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367897" y="894547"/>
            <a:ext cx="6966759" cy="9963900"/>
          </a:xfrm>
          <a:custGeom>
            <a:avLst/>
            <a:gdLst/>
            <a:ahLst/>
            <a:cxnLst/>
            <a:rect r="r" b="b" t="t" l="l"/>
            <a:pathLst>
              <a:path h="9963900" w="6966759">
                <a:moveTo>
                  <a:pt x="0" y="0"/>
                </a:moveTo>
                <a:lnTo>
                  <a:pt x="6966759" y="0"/>
                </a:lnTo>
                <a:lnTo>
                  <a:pt x="6966759" y="9963900"/>
                </a:lnTo>
                <a:lnTo>
                  <a:pt x="0" y="9963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4ª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9630" y="1235329"/>
            <a:ext cx="7823597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Projeto Educ 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(21/05/2024)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6309" y="1169662"/>
            <a:ext cx="10784850" cy="8088638"/>
          </a:xfrm>
          <a:custGeom>
            <a:avLst/>
            <a:gdLst/>
            <a:ahLst/>
            <a:cxnLst/>
            <a:rect r="r" b="b" t="t" l="l"/>
            <a:pathLst>
              <a:path h="8088638" w="10784850">
                <a:moveTo>
                  <a:pt x="0" y="0"/>
                </a:moveTo>
                <a:lnTo>
                  <a:pt x="10784851" y="0"/>
                </a:lnTo>
                <a:lnTo>
                  <a:pt x="10784851" y="8088638"/>
                </a:lnTo>
                <a:lnTo>
                  <a:pt x="0" y="80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20150"/>
            <a:ext cx="13559589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4"/>
              </a:lnSpc>
              <a:spcBef>
                <a:spcPct val="0"/>
              </a:spcBef>
            </a:pPr>
            <a:r>
              <a:rPr lang="en-US" sz="4400" u="sng">
                <a:solidFill>
                  <a:srgbClr val="648E38"/>
                </a:solidFill>
                <a:latin typeface="Martel 1 Bold"/>
              </a:rPr>
              <a:t>1º Distrito:</a:t>
            </a:r>
            <a:r>
              <a:rPr lang="en-US" sz="4400">
                <a:solidFill>
                  <a:srgbClr val="94AB6F"/>
                </a:solidFill>
                <a:latin typeface="Martel 1 Bold"/>
              </a:rPr>
              <a:t> educação ambiental, coleta seletiva, arborização e resíduos sólidos.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88801"/>
            <a:ext cx="13559589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4"/>
              </a:lnSpc>
              <a:spcBef>
                <a:spcPct val="0"/>
              </a:spcBef>
            </a:pPr>
            <a:r>
              <a:rPr lang="en-US" sz="4400" u="sng">
                <a:solidFill>
                  <a:srgbClr val="648E38"/>
                </a:solidFill>
                <a:latin typeface="Martel 1 Bold"/>
              </a:rPr>
              <a:t>2º Distrito:</a:t>
            </a:r>
            <a:r>
              <a:rPr lang="en-US" sz="4400">
                <a:solidFill>
                  <a:srgbClr val="94AB6F"/>
                </a:solidFill>
                <a:latin typeface="Martel 1 Bold"/>
              </a:rPr>
              <a:t> coleta seletiva e educação ambiental.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4205" y="5059003"/>
            <a:ext cx="14643160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4"/>
              </a:lnSpc>
              <a:spcBef>
                <a:spcPct val="0"/>
              </a:spcBef>
            </a:pPr>
            <a:r>
              <a:rPr lang="en-US" sz="4400" u="sng">
                <a:solidFill>
                  <a:srgbClr val="648E38"/>
                </a:solidFill>
                <a:latin typeface="Martel 1 Bold"/>
              </a:rPr>
              <a:t>3º Distrito:</a:t>
            </a:r>
            <a:r>
              <a:rPr lang="en-US" sz="4400">
                <a:solidFill>
                  <a:srgbClr val="94AB6F"/>
                </a:solidFill>
                <a:latin typeface="Martel 1 Bold"/>
              </a:rPr>
              <a:t> resíduos sólidos, saneamento e educação ambiental.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4205" y="6927655"/>
            <a:ext cx="14643160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4"/>
              </a:lnSpc>
              <a:spcBef>
                <a:spcPct val="0"/>
              </a:spcBef>
            </a:pPr>
            <a:r>
              <a:rPr lang="en-US" sz="4400" u="sng">
                <a:solidFill>
                  <a:srgbClr val="648E38"/>
                </a:solidFill>
                <a:latin typeface="Martel 1 Bold"/>
              </a:rPr>
              <a:t>4º Distrito:</a:t>
            </a:r>
            <a:r>
              <a:rPr lang="en-US" sz="4400">
                <a:solidFill>
                  <a:srgbClr val="94AB6F"/>
                </a:solidFill>
                <a:latin typeface="Martel 1 Bold"/>
              </a:rPr>
              <a:t> saneamento, arborização, resíduos sólidos e educação ambiental.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14877" y="1348725"/>
            <a:ext cx="1005824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1 Heavy"/>
              </a:rPr>
              <a:t>Próximas Etapas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462" y="3252381"/>
            <a:ext cx="14809076" cy="510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4"/>
              </a:lnSpc>
            </a:pPr>
            <a:r>
              <a:rPr lang="en-US" sz="4299" spc="257">
                <a:solidFill>
                  <a:srgbClr val="94AB6F"/>
                </a:solidFill>
                <a:latin typeface="Martel 2 Bold"/>
              </a:rPr>
              <a:t>Oficina Devolutiva de Diagnóstico</a:t>
            </a:r>
          </a:p>
          <a:p>
            <a:pPr algn="ctr">
              <a:lnSpc>
                <a:spcPts val="5804"/>
              </a:lnSpc>
            </a:pPr>
          </a:p>
          <a:p>
            <a:pPr algn="ctr">
              <a:lnSpc>
                <a:spcPts val="5804"/>
              </a:lnSpc>
            </a:pPr>
            <a:r>
              <a:rPr lang="en-US" sz="4299" spc="257">
                <a:solidFill>
                  <a:srgbClr val="94AB6F"/>
                </a:solidFill>
                <a:latin typeface="Martel 2 Bold"/>
              </a:rPr>
              <a:t>Oficinas Participativas de Prognóstico</a:t>
            </a:r>
          </a:p>
          <a:p>
            <a:pPr algn="ctr">
              <a:lnSpc>
                <a:spcPts val="5804"/>
              </a:lnSpc>
            </a:pPr>
          </a:p>
          <a:p>
            <a:pPr algn="ctr">
              <a:lnSpc>
                <a:spcPts val="5804"/>
              </a:lnSpc>
            </a:pPr>
            <a:r>
              <a:rPr lang="en-US" sz="4299" spc="257">
                <a:solidFill>
                  <a:srgbClr val="94AB6F"/>
                </a:solidFill>
                <a:latin typeface="Martel 2 Bold"/>
              </a:rPr>
              <a:t>Oficina Devolutiva de Prognóstico</a:t>
            </a:r>
          </a:p>
          <a:p>
            <a:pPr algn="ctr">
              <a:lnSpc>
                <a:spcPts val="5804"/>
              </a:lnSpc>
            </a:pPr>
          </a:p>
          <a:p>
            <a:pPr algn="ctr" marL="0" indent="0" lvl="0">
              <a:lnSpc>
                <a:spcPts val="5804"/>
              </a:lnSpc>
              <a:spcBef>
                <a:spcPct val="0"/>
              </a:spcBef>
            </a:pPr>
            <a:r>
              <a:rPr lang="en-US" sz="4299" spc="257">
                <a:solidFill>
                  <a:srgbClr val="94AB6F"/>
                </a:solidFill>
                <a:latin typeface="Martel 2 Bold"/>
              </a:rPr>
              <a:t>Consulta e Audiência Pública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0939" y="368204"/>
            <a:ext cx="8522962" cy="9550592"/>
            <a:chOff x="0" y="0"/>
            <a:chExt cx="758598" cy="850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598" cy="850064"/>
            </a:xfrm>
            <a:custGeom>
              <a:avLst/>
              <a:gdLst/>
              <a:ahLst/>
              <a:cxnLst/>
              <a:rect r="r" b="b" t="t" l="l"/>
              <a:pathLst>
                <a:path h="850064" w="758598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8598" cy="88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8743" y="1373029"/>
            <a:ext cx="7047354" cy="7540943"/>
          </a:xfrm>
          <a:custGeom>
            <a:avLst/>
            <a:gdLst/>
            <a:ahLst/>
            <a:cxnLst/>
            <a:rect r="r" b="b" t="t" l="l"/>
            <a:pathLst>
              <a:path h="7540943" w="7047354">
                <a:moveTo>
                  <a:pt x="0" y="0"/>
                </a:moveTo>
                <a:lnTo>
                  <a:pt x="7047354" y="0"/>
                </a:lnTo>
                <a:lnTo>
                  <a:pt x="7047354" y="7540942"/>
                </a:lnTo>
                <a:lnTo>
                  <a:pt x="0" y="7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5082055"/>
            <a:ext cx="7578213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0"/>
              </a:lnSpc>
            </a:pPr>
            <a:r>
              <a:rPr lang="en-US" sz="11000">
                <a:solidFill>
                  <a:srgbClr val="FBF6F1"/>
                </a:solidFill>
                <a:latin typeface="Martel 1 Heavy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1249" y="773875"/>
            <a:ext cx="8692751" cy="2854238"/>
          </a:xfrm>
          <a:custGeom>
            <a:avLst/>
            <a:gdLst/>
            <a:ahLst/>
            <a:cxnLst/>
            <a:rect r="r" b="b" t="t" l="l"/>
            <a:pathLst>
              <a:path h="2854238" w="8692751">
                <a:moveTo>
                  <a:pt x="0" y="0"/>
                </a:moveTo>
                <a:lnTo>
                  <a:pt x="8692751" y="0"/>
                </a:lnTo>
                <a:lnTo>
                  <a:pt x="8692751" y="2854238"/>
                </a:lnTo>
                <a:lnTo>
                  <a:pt x="0" y="2854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01" t="0" r="-1021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62618" y="1930592"/>
            <a:ext cx="7892987" cy="5857299"/>
          </a:xfrm>
          <a:custGeom>
            <a:avLst/>
            <a:gdLst/>
            <a:ahLst/>
            <a:cxnLst/>
            <a:rect r="r" b="b" t="t" l="l"/>
            <a:pathLst>
              <a:path h="5857299" w="7892987">
                <a:moveTo>
                  <a:pt x="0" y="0"/>
                </a:moveTo>
                <a:lnTo>
                  <a:pt x="7892987" y="0"/>
                </a:lnTo>
                <a:lnTo>
                  <a:pt x="7892987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91" t="0" r="-56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7911" y="2190274"/>
            <a:ext cx="9909952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>
                <a:solidFill>
                  <a:srgbClr val="94AB6F"/>
                </a:solidFill>
                <a:latin typeface="Martel 1 Heavy"/>
              </a:rPr>
              <a:t>O que é o PROMEA?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7911" y="3631058"/>
            <a:ext cx="8552655" cy="364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4"/>
              </a:lnSpc>
              <a:spcBef>
                <a:spcPct val="0"/>
              </a:spcBef>
            </a:pPr>
            <a:r>
              <a:rPr lang="en-US" sz="4299" spc="257">
                <a:solidFill>
                  <a:srgbClr val="94AB6F"/>
                </a:solidFill>
                <a:latin typeface="Martel 2 Bold"/>
              </a:rPr>
              <a:t>Diretrizes e objetivos construídos coletivamente que direcionam a política pública municipal de educação ambiental.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46790" y="1066800"/>
            <a:ext cx="123944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1 Heavy"/>
              </a:rPr>
              <a:t>Participação Social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3956" y="2586203"/>
            <a:ext cx="5070480" cy="3218971"/>
            <a:chOff x="0" y="0"/>
            <a:chExt cx="1959087" cy="12437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956" y="6039329"/>
            <a:ext cx="5070480" cy="3218971"/>
            <a:chOff x="0" y="0"/>
            <a:chExt cx="1959087" cy="1243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08760" y="2586203"/>
            <a:ext cx="5070480" cy="3218971"/>
            <a:chOff x="0" y="0"/>
            <a:chExt cx="1959087" cy="1243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08760" y="6039329"/>
            <a:ext cx="5070480" cy="3218971"/>
            <a:chOff x="0" y="0"/>
            <a:chExt cx="1959087" cy="1243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93565" y="2586203"/>
            <a:ext cx="5070480" cy="3218971"/>
            <a:chOff x="0" y="0"/>
            <a:chExt cx="1959087" cy="12437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93565" y="6039329"/>
            <a:ext cx="5070480" cy="3218971"/>
            <a:chOff x="0" y="0"/>
            <a:chExt cx="1959087" cy="12437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85725"/>
              <a:ext cx="1959087" cy="115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4555" y="3323517"/>
            <a:ext cx="4703720" cy="175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BF6F1"/>
                </a:solidFill>
                <a:latin typeface="Martel 1 Heavy"/>
              </a:rPr>
              <a:t>Políticas públicas mais eficazes e inclusivas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2140" y="3419782"/>
            <a:ext cx="4703720" cy="157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3599">
                <a:solidFill>
                  <a:srgbClr val="FBF6F1"/>
                </a:solidFill>
                <a:latin typeface="Martel 1 Heavy"/>
              </a:rPr>
              <a:t>Legitimidade dos planos e porgramas de governo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84065" y="3696132"/>
            <a:ext cx="470372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BF6F1"/>
                </a:solidFill>
                <a:latin typeface="Martel 1 Heavy"/>
              </a:rPr>
              <a:t>Maior controle e transparência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4555" y="7067154"/>
            <a:ext cx="470372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BF6F1"/>
                </a:solidFill>
                <a:latin typeface="Martel 1 Heavy"/>
              </a:rPr>
              <a:t>Fortalecimento da democracia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92140" y="7052950"/>
            <a:ext cx="470372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BF6F1"/>
                </a:solidFill>
                <a:latin typeface="Martel 1 Heavy"/>
              </a:rPr>
              <a:t>Empoderamento do cidadão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74540" y="7052950"/>
            <a:ext cx="4703720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BF6F1"/>
                </a:solidFill>
                <a:latin typeface="Martel 1 Heavy"/>
              </a:rPr>
              <a:t>Diversificação de soluções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24574" y="2246897"/>
            <a:ext cx="7724274" cy="5793205"/>
          </a:xfrm>
          <a:custGeom>
            <a:avLst/>
            <a:gdLst/>
            <a:ahLst/>
            <a:cxnLst/>
            <a:rect r="r" b="b" t="t" l="l"/>
            <a:pathLst>
              <a:path h="5793205" w="7724274">
                <a:moveTo>
                  <a:pt x="0" y="0"/>
                </a:moveTo>
                <a:lnTo>
                  <a:pt x="7724273" y="0"/>
                </a:lnTo>
                <a:lnTo>
                  <a:pt x="7724273" y="5793206"/>
                </a:lnTo>
                <a:lnTo>
                  <a:pt x="0" y="579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2976" y="2336951"/>
            <a:ext cx="7459921" cy="100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8"/>
              </a:lnSpc>
            </a:pPr>
            <a:r>
              <a:rPr lang="en-US" sz="6800">
                <a:solidFill>
                  <a:srgbClr val="FBF6F1"/>
                </a:solidFill>
                <a:latin typeface="Martel 1 Heavy"/>
              </a:rPr>
              <a:t>Diagnóstico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2976" y="3602840"/>
            <a:ext cx="8813473" cy="437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5"/>
              </a:lnSpc>
            </a:pPr>
            <a:r>
              <a:rPr lang="en-US" sz="4300">
                <a:solidFill>
                  <a:srgbClr val="FBF6F1"/>
                </a:solidFill>
                <a:latin typeface="Martel 1 Bold"/>
              </a:rPr>
              <a:t>Compreender os problemas ambientais do município para construir soluções de forma coletiva dentro do contexto da Educação Ambiental. </a:t>
            </a:r>
          </a:p>
          <a:p>
            <a:pPr algn="just">
              <a:lnSpc>
                <a:spcPts val="58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1399" y="4067175"/>
            <a:ext cx="17103731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1 Heavy"/>
              </a:rPr>
              <a:t>OFICINAS PARTICIPATIVAS </a:t>
            </a:r>
          </a:p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1 Heavy"/>
              </a:rPr>
              <a:t>DE DIAGNÓSTICO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1ª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8979" y="1235329"/>
            <a:ext cx="7311777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Unigranrio (07/03/2024)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96713" y="2708012"/>
            <a:ext cx="11078136" cy="6231451"/>
          </a:xfrm>
          <a:custGeom>
            <a:avLst/>
            <a:gdLst/>
            <a:ahLst/>
            <a:cxnLst/>
            <a:rect r="r" b="b" t="t" l="l"/>
            <a:pathLst>
              <a:path h="6231451" w="11078136">
                <a:moveTo>
                  <a:pt x="0" y="0"/>
                </a:moveTo>
                <a:lnTo>
                  <a:pt x="11078136" y="0"/>
                </a:lnTo>
                <a:lnTo>
                  <a:pt x="11078136" y="6231451"/>
                </a:lnTo>
                <a:lnTo>
                  <a:pt x="0" y="6231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1ª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8979" y="1235329"/>
            <a:ext cx="7311777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Unigranrio (07/03/2024)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47621" y="2250423"/>
            <a:ext cx="10253135" cy="7007877"/>
          </a:xfrm>
          <a:custGeom>
            <a:avLst/>
            <a:gdLst/>
            <a:ahLst/>
            <a:cxnLst/>
            <a:rect r="r" b="b" t="t" l="l"/>
            <a:pathLst>
              <a:path h="7007877" w="10253135">
                <a:moveTo>
                  <a:pt x="0" y="0"/>
                </a:moveTo>
                <a:lnTo>
                  <a:pt x="10253135" y="0"/>
                </a:lnTo>
                <a:lnTo>
                  <a:pt x="10253135" y="7007877"/>
                </a:lnTo>
                <a:lnTo>
                  <a:pt x="0" y="7007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65689" y="2576481"/>
            <a:ext cx="11209160" cy="6305153"/>
          </a:xfrm>
          <a:custGeom>
            <a:avLst/>
            <a:gdLst/>
            <a:ahLst/>
            <a:cxnLst/>
            <a:rect r="r" b="b" t="t" l="l"/>
            <a:pathLst>
              <a:path h="6305153" w="11209160">
                <a:moveTo>
                  <a:pt x="0" y="0"/>
                </a:moveTo>
                <a:lnTo>
                  <a:pt x="11209160" y="0"/>
                </a:lnTo>
                <a:lnTo>
                  <a:pt x="11209160" y="6305153"/>
                </a:lnTo>
                <a:lnTo>
                  <a:pt x="0" y="6305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2ª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007" y="1235329"/>
            <a:ext cx="8306842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Fundec Xerém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(01/04/2024)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451" cy="82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207468" y="830679"/>
            <a:ext cx="6943210" cy="9912031"/>
          </a:xfrm>
          <a:custGeom>
            <a:avLst/>
            <a:gdLst/>
            <a:ahLst/>
            <a:cxnLst/>
            <a:rect r="r" b="b" t="t" l="l"/>
            <a:pathLst>
              <a:path h="9912031" w="6943210">
                <a:moveTo>
                  <a:pt x="0" y="0"/>
                </a:moveTo>
                <a:lnTo>
                  <a:pt x="6943210" y="0"/>
                </a:lnTo>
                <a:lnTo>
                  <a:pt x="6943210" y="9912031"/>
                </a:lnTo>
                <a:lnTo>
                  <a:pt x="0" y="9912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15229435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u="sng">
                <a:solidFill>
                  <a:srgbClr val="648E38"/>
                </a:solidFill>
                <a:latin typeface="Martel 1 Heavy"/>
              </a:rPr>
              <a:t>2ª Oficina</a:t>
            </a:r>
            <a:r>
              <a:rPr lang="en-US" sz="6999">
                <a:solidFill>
                  <a:srgbClr val="648E38"/>
                </a:solidFill>
                <a:latin typeface="Martel 1 Heavy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007" y="1235329"/>
            <a:ext cx="8306842" cy="66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4400">
                <a:solidFill>
                  <a:srgbClr val="94AB6F"/>
                </a:solidFill>
                <a:latin typeface="Martel 1 Heavy"/>
              </a:rPr>
              <a:t>Fundec Xerém</a:t>
            </a:r>
            <a:r>
              <a:rPr lang="en-US" sz="4400">
                <a:solidFill>
                  <a:srgbClr val="94AB6F"/>
                </a:solidFill>
                <a:latin typeface="Martel 1 Heavy"/>
              </a:rPr>
              <a:t> (01/04/2024)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DAGIZrDQMDg</dc:identifier>
  <dcterms:modified xsi:type="dcterms:W3CDTF">2011-08-01T06:04:30Z</dcterms:modified>
  <cp:revision>1</cp:revision>
  <dc:title>The Power of Recycling</dc:title>
</cp:coreProperties>
</file>